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376" y="2924945"/>
            <a:ext cx="10363200" cy="1470025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1776" y="4725144"/>
            <a:ext cx="8534400" cy="8640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12285" y="6474823"/>
            <a:ext cx="17800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0" u="none" dirty="0" smtClean="0">
                <a:solidFill>
                  <a:schemeClr val="bg1"/>
                </a:solidFill>
                <a:latin typeface="+mj-lt"/>
              </a:rPr>
              <a:t>www.hillstonenet.com.cn</a:t>
            </a:r>
            <a:endParaRPr lang="zh-CN" altLang="en-US" sz="1200" b="0" u="none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781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13440" y="836713"/>
            <a:ext cx="2743200" cy="541947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83840" y="836713"/>
            <a:ext cx="8026400" cy="541947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366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10972800" cy="746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1424" y="1268760"/>
            <a:ext cx="10972800" cy="5019675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27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  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5413" y="1340768"/>
            <a:ext cx="11041227" cy="489654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772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391478" y="86768"/>
            <a:ext cx="9403093" cy="1470025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227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89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7829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75829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965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5414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15414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99181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99181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154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830" y="1020727"/>
            <a:ext cx="4011084" cy="10072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4963" y="1019870"/>
            <a:ext cx="6815667" cy="50734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830" y="2027124"/>
            <a:ext cx="4011084" cy="40661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009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8513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20688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75251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8267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410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19403" y="9248"/>
            <a:ext cx="10945216" cy="971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  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340768"/>
            <a:ext cx="11137237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032437" y="6567156"/>
            <a:ext cx="1521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0" u="none" dirty="0" smtClean="0">
                <a:solidFill>
                  <a:schemeClr val="bg1"/>
                </a:solidFill>
                <a:latin typeface="+mj-lt"/>
              </a:rPr>
              <a:t>www.hillstonenet.com.cn</a:t>
            </a:r>
            <a:endParaRPr lang="zh-CN" altLang="en-US" sz="1000" b="0" u="non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623392" y="6397708"/>
            <a:ext cx="828576" cy="559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D1A0F5-0EB7-4CE0-832C-4673E71737B7}" type="slidenum">
              <a:rPr lang="zh-CN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4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Global </a:t>
            </a:r>
            <a:r>
              <a:rPr lang="en-US" altLang="zh-CN" dirty="0" smtClean="0"/>
              <a:t> Competition Resources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20180409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053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FireEye Cyber Threaten Map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01" y="805758"/>
            <a:ext cx="11454628" cy="56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83881" y="2192009"/>
            <a:ext cx="3690365" cy="971480"/>
          </a:xfrm>
        </p:spPr>
        <p:txBody>
          <a:bodyPr/>
          <a:lstStyle/>
          <a:p>
            <a:r>
              <a:rPr lang="en-US" altLang="zh-CN" dirty="0" smtClean="0"/>
              <a:t>Juniper Networks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06" y="397160"/>
            <a:ext cx="6464612" cy="6062633"/>
          </a:xfrm>
          <a:prstGeom prst="roundRect">
            <a:avLst>
              <a:gd name="adj" fmla="val 17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20"/>
          <p:cNvSpPr txBox="1"/>
          <p:nvPr/>
        </p:nvSpPr>
        <p:spPr>
          <a:xfrm>
            <a:off x="7919327" y="4299323"/>
            <a:ext cx="4049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ATP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是相对教新的平台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Juniper space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已经发布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v17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的版本，比较成熟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926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Juniper Space Security Director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570392" y="1677879"/>
            <a:ext cx="5458522" cy="4563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核心竞争力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功能详细务实，多年的版本积累，每一个细节都比较成熟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140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系统，告警，应用，流量高度可视化，高度可控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响应速度快（实时识别与阻断高风险应用）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多角度的数据监控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颜</a:t>
            </a:r>
            <a:r>
              <a:rPr lang="zh-CN" altLang="en-US" sz="1400" dirty="0" smtClean="0">
                <a:solidFill>
                  <a:schemeClr val="bg1"/>
                </a:solidFill>
              </a:rPr>
              <a:t>值高，内容丰富，系统内部链接关联性强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劣势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可能价格确实比较贵</a:t>
            </a:r>
            <a:endParaRPr lang="en-US" altLang="zh-CN" sz="1400" noProof="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难进国内市场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1535004"/>
            <a:ext cx="5827433" cy="2960796"/>
          </a:xfrm>
          <a:prstGeom prst="rect">
            <a:avLst/>
          </a:prstGeom>
        </p:spPr>
      </p:pic>
      <p:sp>
        <p:nvSpPr>
          <p:cNvPr id="7" name="TextBox 20"/>
          <p:cNvSpPr txBox="1"/>
          <p:nvPr/>
        </p:nvSpPr>
        <p:spPr>
          <a:xfrm>
            <a:off x="1090092" y="4908393"/>
            <a:ext cx="3878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Network Director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Security Director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 Director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8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Juniper Space Security Director 1 - Dashboard</a:t>
            </a:r>
            <a:endParaRPr lang="zh-CN" altLang="en-US" dirty="0"/>
          </a:p>
        </p:txBody>
      </p:sp>
      <p:sp>
        <p:nvSpPr>
          <p:cNvPr id="5" name="TextBox 20"/>
          <p:cNvSpPr txBox="1"/>
          <p:nvPr/>
        </p:nvSpPr>
        <p:spPr>
          <a:xfrm>
            <a:off x="10090116" y="1497130"/>
            <a:ext cx="21707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整体页面布局合理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逻辑清晰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Device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区域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Zone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流量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Throughput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 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Rule hit</a:t>
            </a: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统计分析维度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- Zone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选择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上下行过滤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时间过滤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- Detail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链接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配色美感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Widgets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可拖拽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检索入口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6" y="1087408"/>
            <a:ext cx="9761340" cy="54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Juniper Space Security Director </a:t>
            </a:r>
            <a:r>
              <a:rPr lang="en-US" altLang="zh-CN" dirty="0" smtClean="0"/>
              <a:t>2 – Threaten Map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43" y="1219200"/>
            <a:ext cx="9464103" cy="5288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841" y="3037726"/>
            <a:ext cx="4780758" cy="26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2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Juniper Space Security Director 3</a:t>
            </a:r>
            <a:r>
              <a:rPr lang="en-US" altLang="zh-CN" dirty="0" smtClean="0"/>
              <a:t> </a:t>
            </a:r>
            <a:r>
              <a:rPr lang="en-US" altLang="zh-CN" dirty="0"/>
              <a:t>– </a:t>
            </a:r>
            <a:r>
              <a:rPr lang="en-US" altLang="zh-CN" dirty="0" smtClean="0"/>
              <a:t>Monitoring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33" y="1266394"/>
            <a:ext cx="9483013" cy="5292717"/>
          </a:xfrm>
          <a:prstGeom prst="rect">
            <a:avLst/>
          </a:prstGeom>
        </p:spPr>
      </p:pic>
      <p:sp>
        <p:nvSpPr>
          <p:cNvPr id="6" name="TextBox 20"/>
          <p:cNvSpPr txBox="1"/>
          <p:nvPr/>
        </p:nvSpPr>
        <p:spPr>
          <a:xfrm>
            <a:off x="10093598" y="1497130"/>
            <a:ext cx="21707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时间窗口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Summary &amp;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Detals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分类与趋势图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1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19403" y="9248"/>
            <a:ext cx="10945216" cy="971480"/>
          </a:xfrm>
        </p:spPr>
        <p:txBody>
          <a:bodyPr/>
          <a:lstStyle/>
          <a:p>
            <a:r>
              <a:rPr lang="en-US" altLang="zh-CN" dirty="0"/>
              <a:t>Juniper Space Security Director </a:t>
            </a:r>
            <a:r>
              <a:rPr lang="en-US" altLang="zh-CN" dirty="0" smtClean="0"/>
              <a:t>4 </a:t>
            </a:r>
            <a:r>
              <a:rPr lang="en-US" altLang="zh-CN" dirty="0"/>
              <a:t>– </a:t>
            </a:r>
            <a:r>
              <a:rPr lang="en-US" altLang="zh-CN" dirty="0" smtClean="0"/>
              <a:t>Application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1158240"/>
            <a:ext cx="9417142" cy="5255320"/>
          </a:xfrm>
          <a:prstGeom prst="rect">
            <a:avLst/>
          </a:prstGeom>
        </p:spPr>
      </p:pic>
      <p:sp>
        <p:nvSpPr>
          <p:cNvPr id="6" name="TextBox 20"/>
          <p:cNvSpPr txBox="1"/>
          <p:nvPr/>
        </p:nvSpPr>
        <p:spPr>
          <a:xfrm>
            <a:off x="10093599" y="1497130"/>
            <a:ext cx="209840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过滤维度：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选 设备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选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Zone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选 时间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排序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 会话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 风险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图表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一键切换 热力图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气泡图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1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Juniper Sky ATP ( Advanced Threaten Prevention 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7" y="3587931"/>
            <a:ext cx="4010853" cy="2682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1088014"/>
            <a:ext cx="4291332" cy="2499917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6570392" y="1677879"/>
            <a:ext cx="5458522" cy="4563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核心竞争力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基于云的智能自学习分析，可水平扩展</a:t>
            </a:r>
            <a:endParaRPr lang="en-US" altLang="zh-CN" sz="1400" noProof="0" dirty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noProof="0" dirty="0" smtClean="0">
                <a:solidFill>
                  <a:schemeClr val="bg1"/>
                </a:solidFill>
              </a:rPr>
              <a:t>邮件和</a:t>
            </a:r>
            <a:r>
              <a:rPr lang="en-US" altLang="zh-CN" sz="1400" dirty="0" smtClean="0">
                <a:solidFill>
                  <a:schemeClr val="bg1"/>
                </a:solidFill>
              </a:rPr>
              <a:t>web</a:t>
            </a:r>
            <a:r>
              <a:rPr lang="zh-CN" altLang="en-US" sz="1400" dirty="0" smtClean="0">
                <a:solidFill>
                  <a:schemeClr val="bg1"/>
                </a:solidFill>
              </a:rPr>
              <a:t>流量实时监测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noProof="0" dirty="0" smtClean="0">
                <a:solidFill>
                  <a:schemeClr val="bg1"/>
                </a:solidFill>
              </a:rPr>
              <a:t>防御未知持续威胁</a:t>
            </a:r>
            <a:endParaRPr lang="en-US" altLang="zh-CN" sz="1400" noProof="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zh-CN" sz="1400" noProof="0" dirty="0" smtClean="0">
                <a:solidFill>
                  <a:schemeClr val="bg1"/>
                </a:solidFill>
              </a:rPr>
              <a:t>SRX</a:t>
            </a:r>
            <a:r>
              <a:rPr lang="zh-CN" altLang="en-US" sz="1400" noProof="0" dirty="0" smtClean="0">
                <a:solidFill>
                  <a:schemeClr val="bg1"/>
                </a:solidFill>
              </a:rPr>
              <a:t>系列</a:t>
            </a:r>
            <a:r>
              <a:rPr lang="en-US" altLang="zh-CN" sz="1400" noProof="0" dirty="0" smtClean="0">
                <a:solidFill>
                  <a:schemeClr val="bg1"/>
                </a:solidFill>
              </a:rPr>
              <a:t>NGFW</a:t>
            </a:r>
            <a:r>
              <a:rPr lang="zh-CN" altLang="en-US" sz="1400" noProof="0" dirty="0" smtClean="0">
                <a:solidFill>
                  <a:schemeClr val="bg1"/>
                </a:solidFill>
              </a:rPr>
              <a:t>联动</a:t>
            </a:r>
            <a:endParaRPr lang="en-US" altLang="zh-CN" sz="1400" noProof="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失陷</a:t>
            </a:r>
            <a:r>
              <a:rPr lang="zh-CN" altLang="en-US" sz="1400" dirty="0" smtClean="0">
                <a:solidFill>
                  <a:schemeClr val="bg1"/>
                </a:solidFill>
              </a:rPr>
              <a:t>主机隔离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劣势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产品功能比较垂直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     只有被</a:t>
            </a:r>
            <a:r>
              <a:rPr lang="en-US" altLang="zh-CN" sz="1400" noProof="0" dirty="0" smtClean="0">
                <a:solidFill>
                  <a:schemeClr val="bg1"/>
                </a:solidFill>
              </a:rPr>
              <a:t>APT</a:t>
            </a:r>
            <a:r>
              <a:rPr lang="zh-CN" altLang="en-US" sz="1400" noProof="0" dirty="0" smtClean="0">
                <a:solidFill>
                  <a:schemeClr val="bg1"/>
                </a:solidFill>
              </a:rPr>
              <a:t>困扰的高端用户可能才会买单</a:t>
            </a:r>
            <a:endParaRPr lang="en-US" altLang="zh-CN" sz="1400" noProof="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3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Juniper Sky </a:t>
            </a:r>
            <a:r>
              <a:rPr lang="en-US" altLang="zh-CN" dirty="0" smtClean="0"/>
              <a:t>ATP -1 Dashboard</a:t>
            </a:r>
            <a:endParaRPr lang="zh-CN" altLang="en-US" dirty="0"/>
          </a:p>
        </p:txBody>
      </p:sp>
      <p:sp>
        <p:nvSpPr>
          <p:cNvPr id="5" name="TextBox 20"/>
          <p:cNvSpPr txBox="1"/>
          <p:nvPr/>
        </p:nvSpPr>
        <p:spPr>
          <a:xfrm>
            <a:off x="10248282" y="1878130"/>
            <a:ext cx="2077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概览：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- cloud-based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SRX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联动阻断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直观的报表与分析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失陷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主机隔离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Open API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给第三方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有机器学习分析恶意邮件附件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恶意攻击源的分布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失陷主机列表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受感染的文件分类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恶意软件识别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Top10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81" y="1050396"/>
            <a:ext cx="9871755" cy="55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Juniper Sky ATP </a:t>
            </a:r>
            <a:r>
              <a:rPr lang="en-US" altLang="zh-CN" dirty="0" smtClean="0"/>
              <a:t>-2 Email - SMTP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68" y="1118553"/>
            <a:ext cx="9536288" cy="5364162"/>
          </a:xfrm>
          <a:prstGeom prst="rect">
            <a:avLst/>
          </a:prstGeom>
        </p:spPr>
      </p:pic>
      <p:sp>
        <p:nvSpPr>
          <p:cNvPr id="5" name="TextBox 20"/>
          <p:cNvSpPr txBox="1"/>
          <p:nvPr/>
        </p:nvSpPr>
        <p:spPr>
          <a:xfrm>
            <a:off x="10054078" y="1764919"/>
            <a:ext cx="207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10132456" y="2719062"/>
            <a:ext cx="20770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Time Line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过滤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概述统计与详情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恶意邮件趋势（感染）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恶意邮件（扫描）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处理的动作占比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FireEye TAP ( </a:t>
            </a:r>
            <a:r>
              <a:rPr lang="en-US" altLang="zh-CN" dirty="0" smtClean="0"/>
              <a:t>Threaten </a:t>
            </a:r>
            <a:r>
              <a:rPr lang="en-US" altLang="zh-CN" dirty="0" smtClean="0"/>
              <a:t>Analytics Platform 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08" y="1402671"/>
            <a:ext cx="6019663" cy="309300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6570392" y="1677879"/>
            <a:ext cx="5458522" cy="4563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核心竞争力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多数据源： 数据库、安全、网络、终端、结构化、非结构化数据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noProof="0" dirty="0" smtClean="0">
                <a:solidFill>
                  <a:schemeClr val="bg1"/>
                </a:solidFill>
              </a:rPr>
              <a:t>核心功能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：规则（建模）、分析（统计与威胁算法）</a:t>
            </a:r>
            <a:r>
              <a:rPr lang="zh-CN" altLang="en-US" sz="1400" dirty="0" smtClean="0">
                <a:solidFill>
                  <a:schemeClr val="bg1"/>
                </a:solidFill>
              </a:rPr>
              <a:t>、事件索引、智能关联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zh-CN" sz="1400" noProof="0" dirty="0" smtClean="0">
                <a:solidFill>
                  <a:schemeClr val="bg1"/>
                </a:solidFill>
              </a:rPr>
              <a:t>SecAAS</a:t>
            </a:r>
            <a:r>
              <a:rPr lang="zh-CN" altLang="en-US" sz="1400" dirty="0" smtClean="0">
                <a:solidFill>
                  <a:schemeClr val="bg1"/>
                </a:solidFill>
              </a:rPr>
              <a:t>，人工安全专家分析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140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noProof="0" dirty="0" smtClean="0">
                <a:solidFill>
                  <a:schemeClr val="bg1"/>
                </a:solidFill>
              </a:rPr>
              <a:t>扎实的</a:t>
            </a:r>
            <a:r>
              <a:rPr lang="en-US" altLang="zh-CN" sz="1400" noProof="0" dirty="0" smtClean="0">
                <a:solidFill>
                  <a:schemeClr val="bg1"/>
                </a:solidFill>
              </a:rPr>
              <a:t>APT</a:t>
            </a:r>
            <a:r>
              <a:rPr lang="zh-CN" altLang="en-US" sz="1400" noProof="0" dirty="0" smtClean="0">
                <a:solidFill>
                  <a:schemeClr val="bg1"/>
                </a:solidFill>
              </a:rPr>
              <a:t>攻击检测技术（</a:t>
            </a:r>
            <a:r>
              <a:rPr lang="en-US" altLang="zh-CN" sz="1400" noProof="0" dirty="0" smtClean="0">
                <a:solidFill>
                  <a:schemeClr val="bg1"/>
                </a:solidFill>
              </a:rPr>
              <a:t>MVX</a:t>
            </a:r>
            <a:r>
              <a:rPr lang="zh-CN" altLang="en-US" sz="1400" noProof="0" dirty="0" smtClean="0">
                <a:solidFill>
                  <a:schemeClr val="bg1"/>
                </a:solidFill>
              </a:rPr>
              <a:t>技术）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全文检索（</a:t>
            </a:r>
            <a:r>
              <a:rPr lang="zh-CN" altLang="en-US" sz="1400" noProof="0" dirty="0" smtClean="0">
                <a:solidFill>
                  <a:schemeClr val="bg1"/>
                </a:solidFill>
              </a:rPr>
              <a:t>文本或者列式存储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信息详实，种类丰富，系统内部关联性很强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系统基础功能简单易用，展示直观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劣势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noProof="0" dirty="0" smtClean="0">
                <a:solidFill>
                  <a:schemeClr val="bg1"/>
                </a:solidFill>
              </a:rPr>
              <a:t>相比国内同类分析产品，没有那么高的颜值，没有那么多的统计图表</a:t>
            </a:r>
            <a:endParaRPr lang="en-US" altLang="zh-CN" sz="1400" noProof="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noProof="0" dirty="0" smtClean="0">
                <a:solidFill>
                  <a:schemeClr val="bg1"/>
                </a:solidFill>
              </a:rPr>
              <a:t>高级功能偏向于专家级使用</a:t>
            </a:r>
            <a:endParaRPr lang="en-US" altLang="zh-CN" sz="1400" noProof="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altLang="zh-CN" sz="1400" noProof="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TextBox 20"/>
          <p:cNvSpPr txBox="1"/>
          <p:nvPr/>
        </p:nvSpPr>
        <p:spPr>
          <a:xfrm>
            <a:off x="966267" y="4832193"/>
            <a:ext cx="38785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Cloud Collector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基于云的收集器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TAP UI Mod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管理端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数据源设备（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syslog ODBC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）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Broker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通道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800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Juniper Sky ATP </a:t>
            </a:r>
            <a:r>
              <a:rPr lang="en-US" altLang="zh-CN" dirty="0" smtClean="0"/>
              <a:t>-3 C&amp;C Server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403" y="1210808"/>
            <a:ext cx="9687340" cy="5449129"/>
          </a:xfrm>
          <a:prstGeom prst="rect">
            <a:avLst/>
          </a:prstGeom>
        </p:spPr>
      </p:pic>
      <p:sp>
        <p:nvSpPr>
          <p:cNvPr id="5" name="TextBox 20"/>
          <p:cNvSpPr txBox="1"/>
          <p:nvPr/>
        </p:nvSpPr>
        <p:spPr>
          <a:xfrm>
            <a:off x="10406742" y="2719062"/>
            <a:ext cx="18027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挂马</a:t>
            </a:r>
            <a:r>
              <a:rPr lang="zh-CN" altLang="en-US" sz="1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r>
              <a:rPr lang="zh-CN" altLang="en-US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主机</a:t>
            </a: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比如第一条记录： 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72.52.4.121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这台服务器域名为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iwer.net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，检查到有内部用户从上面下载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次可执行文件， 被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ATP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智能阻断，此恶意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分类为 被恶意滥用的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标签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00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Juniper Sky ATP </a:t>
            </a:r>
            <a:r>
              <a:rPr lang="en-US" altLang="zh-CN" dirty="0" smtClean="0"/>
              <a:t>-4 Infected Hosts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680" y="1047153"/>
            <a:ext cx="9938817" cy="5590585"/>
          </a:xfrm>
          <a:prstGeom prst="rect">
            <a:avLst/>
          </a:prstGeom>
        </p:spPr>
      </p:pic>
      <p:sp>
        <p:nvSpPr>
          <p:cNvPr id="5" name="TextBox 20"/>
          <p:cNvSpPr txBox="1"/>
          <p:nvPr/>
        </p:nvSpPr>
        <p:spPr>
          <a:xfrm>
            <a:off x="10338496" y="2719062"/>
            <a:ext cx="18710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受害主机详情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此页面展示了该受害主机的基本情况，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地址，内部失陷主机的威胁趋势，以及受害日志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8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Juniper Sky ATP </a:t>
            </a:r>
            <a:r>
              <a:rPr lang="en-US" altLang="zh-CN" dirty="0" smtClean="0"/>
              <a:t>-5 HTTP File Download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017" y="1097596"/>
            <a:ext cx="9789349" cy="5506509"/>
          </a:xfrm>
          <a:prstGeom prst="rect">
            <a:avLst/>
          </a:prstGeom>
        </p:spPr>
      </p:pic>
      <p:sp>
        <p:nvSpPr>
          <p:cNvPr id="5" name="TextBox 20"/>
          <p:cNvSpPr txBox="1"/>
          <p:nvPr/>
        </p:nvSpPr>
        <p:spPr>
          <a:xfrm>
            <a:off x="10338496" y="2719062"/>
            <a:ext cx="18710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猜测：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SRX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，在网络层面做文件还原解析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展示内容：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hash or md5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恶意文件等级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详情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可能的恶意行为分析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已发现外连恶意行为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5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96121"/>
              </p:ext>
            </p:extLst>
          </p:nvPr>
        </p:nvGraphicFramePr>
        <p:xfrm>
          <a:off x="919201" y="980728"/>
          <a:ext cx="11022590" cy="325870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327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283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61423">
                  <a:extLst>
                    <a:ext uri="{9D8B030D-6E8A-4147-A177-3AD203B41FA5}">
                      <a16:colId xmlns:a16="http://schemas.microsoft.com/office/drawing/2014/main" xmlns="" val="2879637490"/>
                    </a:ext>
                  </a:extLst>
                </a:gridCol>
              </a:tblGrid>
              <a:tr h="4359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通用功能</a:t>
                      </a:r>
                      <a:endParaRPr lang="zh-CN" alt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相似点</a:t>
                      </a:r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厂商亮点</a:t>
                      </a:r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kern="1200" dirty="0" smtClean="0"/>
                        <a:t>1</a:t>
                      </a:r>
                      <a:r>
                        <a:rPr lang="zh-CN" altLang="en-US" sz="1400" kern="1200" dirty="0" smtClean="0"/>
                        <a:t>、攻击源</a:t>
                      </a:r>
                      <a:endParaRPr lang="en-US" altLang="zh-CN" sz="1400" kern="1200" dirty="0" smtClean="0"/>
                    </a:p>
                    <a:p>
                      <a:pPr algn="l"/>
                      <a:r>
                        <a:rPr lang="en-US" altLang="zh-CN" sz="1400" kern="1200" dirty="0" smtClean="0"/>
                        <a:t>2</a:t>
                      </a:r>
                      <a:r>
                        <a:rPr lang="zh-CN" altLang="en-US" sz="1400" kern="1200" dirty="0" smtClean="0"/>
                        <a:t>、应用分析</a:t>
                      </a:r>
                      <a:endParaRPr lang="en-US" altLang="zh-CN" sz="1400" kern="1200" dirty="0" smtClean="0"/>
                    </a:p>
                    <a:p>
                      <a:pPr algn="l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、高级可持续威胁的监测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kern="1200" dirty="0" smtClean="0"/>
                        <a:t>Juniper Director</a:t>
                      </a:r>
                      <a:r>
                        <a:rPr lang="zh-CN" altLang="en-US" sz="1400" kern="1200" dirty="0" smtClean="0"/>
                        <a:t>： </a:t>
                      </a:r>
                      <a:r>
                        <a:rPr lang="en-US" altLang="zh-CN" sz="1400" kern="1200" dirty="0" smtClean="0"/>
                        <a:t>Widget </a:t>
                      </a:r>
                      <a:r>
                        <a:rPr lang="zh-CN" altLang="en-US" sz="1400" kern="1200" dirty="0" smtClean="0"/>
                        <a:t>高度自定义，</a:t>
                      </a:r>
                      <a:r>
                        <a:rPr lang="en-US" altLang="zh-CN" sz="1400" kern="1200" dirty="0" smtClean="0"/>
                        <a:t>Top10</a:t>
                      </a:r>
                      <a:r>
                        <a:rPr lang="zh-CN" altLang="en-US" sz="1400" kern="1200" dirty="0" smtClean="0"/>
                        <a:t>精准，品质高大上</a:t>
                      </a:r>
                      <a:endParaRPr lang="en-US" altLang="zh-CN" sz="1400" kern="1200" dirty="0" smtClean="0"/>
                    </a:p>
                    <a:p>
                      <a:pPr algn="l"/>
                      <a:r>
                        <a:rPr lang="en-US" altLang="zh-CN" sz="1400" kern="1200" dirty="0" smtClean="0"/>
                        <a:t>FireEye</a:t>
                      </a:r>
                      <a:r>
                        <a:rPr lang="en-US" altLang="zh-CN" sz="1400" kern="1200" baseline="0" dirty="0" smtClean="0"/>
                        <a:t> TAP</a:t>
                      </a:r>
                      <a:r>
                        <a:rPr lang="zh-CN" altLang="en-US" sz="1400" kern="1200" dirty="0" smtClean="0"/>
                        <a:t>：直接使用风险告警为主，引导关注点</a:t>
                      </a:r>
                      <a:endParaRPr lang="en-US" altLang="zh-CN" sz="1400" kern="1200" dirty="0" smtClean="0"/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:a16="http://schemas.microsoft.com/office/drawing/2014/main" xmlns="" val="3319170975"/>
                  </a:ext>
                </a:extLst>
              </a:tr>
              <a:tr h="7351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架构形态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/>
                        <a:t>1</a:t>
                      </a:r>
                      <a:r>
                        <a:rPr lang="zh-CN" altLang="en-US" sz="1400" kern="1200" dirty="0" smtClean="0"/>
                        <a:t>、</a:t>
                      </a:r>
                      <a:r>
                        <a:rPr lang="en-US" altLang="zh-CN" sz="1400" kern="1200" dirty="0" smtClean="0"/>
                        <a:t>Cloud</a:t>
                      </a:r>
                      <a:r>
                        <a:rPr lang="en-US" altLang="zh-CN" sz="1400" kern="1200" baseline="0" dirty="0" smtClean="0"/>
                        <a:t>-based</a:t>
                      </a:r>
                      <a:endParaRPr lang="en-US" altLang="zh-CN" sz="1400" kern="1200" dirty="0" smtClean="0"/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/>
                        <a:t>2</a:t>
                      </a:r>
                      <a:r>
                        <a:rPr lang="zh-CN" altLang="en-US" sz="1400" kern="1200" dirty="0" smtClean="0"/>
                        <a:t>、智能自学习可持续发展与扩展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/>
                        <a:t>Juniper</a:t>
                      </a:r>
                      <a:r>
                        <a:rPr lang="en-US" altLang="zh-CN" sz="1400" kern="1200" baseline="0" dirty="0" smtClean="0"/>
                        <a:t> ATP</a:t>
                      </a:r>
                      <a:r>
                        <a:rPr lang="zh-CN" altLang="en-US" sz="1400" kern="1200" baseline="0" dirty="0" smtClean="0"/>
                        <a:t>： 云端积累样本，分析，全网</a:t>
                      </a:r>
                      <a:r>
                        <a:rPr lang="en-US" altLang="zh-CN" sz="1400" kern="1200" baseline="0" dirty="0" smtClean="0"/>
                        <a:t>SRX</a:t>
                      </a:r>
                      <a:r>
                        <a:rPr lang="zh-CN" altLang="en-US" sz="1400" kern="1200" baseline="0" dirty="0" smtClean="0"/>
                        <a:t>联动</a:t>
                      </a:r>
                      <a:endParaRPr lang="en-US" altLang="zh-CN" sz="1400" kern="1200" dirty="0" smtClean="0"/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:a16="http://schemas.microsoft.com/office/drawing/2014/main" xmlns="" val="4255491860"/>
                  </a:ext>
                </a:extLst>
              </a:tr>
              <a:tr h="7961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 smtClean="0"/>
                        <a:t>威胁告警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/>
                        <a:t>1</a:t>
                      </a:r>
                      <a:r>
                        <a:rPr lang="zh-CN" altLang="en-US" sz="1400" kern="1200" dirty="0" smtClean="0"/>
                        <a:t>、威胁告警</a:t>
                      </a:r>
                      <a:endParaRPr lang="en-US" altLang="zh-CN" sz="1400" kern="1200" dirty="0" smtClean="0"/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/>
                        <a:t>2</a:t>
                      </a:r>
                      <a:r>
                        <a:rPr lang="zh-CN" altLang="en-US" sz="1400" kern="1200" dirty="0" smtClean="0"/>
                        <a:t>、威胁评估</a:t>
                      </a:r>
                      <a:endParaRPr lang="en-US" altLang="zh-CN" sz="1400" kern="1200" dirty="0" smtClean="0"/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/>
                        <a:t>3</a:t>
                      </a:r>
                      <a:r>
                        <a:rPr lang="zh-CN" altLang="en-US" sz="1400" kern="1200" dirty="0" smtClean="0"/>
                        <a:t>、处置建议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FireEye TAP: APT</a:t>
                      </a:r>
                      <a:r>
                        <a:rPr lang="zh-CN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等级，内容详细</a:t>
                      </a:r>
                      <a:endParaRPr lang="zh-CN" alt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:a16="http://schemas.microsoft.com/office/drawing/2014/main" xmlns="" val="3110186179"/>
                  </a:ext>
                </a:extLst>
              </a:tr>
              <a:tr h="45117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数据源</a:t>
                      </a:r>
                      <a:endParaRPr lang="zh-CN" alt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、日志兼容性</a:t>
                      </a:r>
                      <a:endParaRPr lang="en-US" altLang="zh-CN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、日志检索</a:t>
                      </a:r>
                      <a:endParaRPr lang="zh-CN" alt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FireEye TAP:  </a:t>
                      </a:r>
                      <a:r>
                        <a:rPr lang="zh-CN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数据兼容性强，多厂家，多协议</a:t>
                      </a:r>
                      <a:endParaRPr lang="en-US" altLang="zh-CN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:a16="http://schemas.microsoft.com/office/drawing/2014/main" xmlns="" val="64641162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564656"/>
              </p:ext>
            </p:extLst>
          </p:nvPr>
        </p:nvGraphicFramePr>
        <p:xfrm>
          <a:off x="919201" y="5422118"/>
          <a:ext cx="11022590" cy="73516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32772"/>
                <a:gridCol w="4428395"/>
                <a:gridCol w="5061423"/>
              </a:tblGrid>
              <a:tr h="7351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失陷主机隔离</a:t>
                      </a:r>
                      <a:endParaRPr lang="zh-CN" altLang="en-US" sz="1400" b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17" marR="67417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内部主机受威胁后的处置链</a:t>
                      </a:r>
                      <a:endParaRPr lang="zh-CN" altLang="en-US" sz="1400" b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17" marR="67417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Juniper ATP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定位明确（国内对标 网康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慧眼云）</a:t>
                      </a:r>
                      <a:endParaRPr lang="zh-CN" altLang="en-US" sz="1400" b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17" marR="67417" marT="34290" marB="3429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808806"/>
              </p:ext>
            </p:extLst>
          </p:nvPr>
        </p:nvGraphicFramePr>
        <p:xfrm>
          <a:off x="919201" y="4986216"/>
          <a:ext cx="11022590" cy="43590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32772"/>
                <a:gridCol w="4428395"/>
                <a:gridCol w="5061423"/>
              </a:tblGrid>
              <a:tr h="4359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差异化功能</a:t>
                      </a:r>
                      <a:endParaRPr lang="zh-CN" alt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相似点</a:t>
                      </a:r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厂商亮点</a:t>
                      </a:r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2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learn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态势感知、大屏投放 是国内市场目前吸引客户的卖点，没错，但是个人认为这是比较上层的功能点，</a:t>
            </a:r>
            <a:r>
              <a:rPr lang="zh-CN" altLang="en-US" b="1" dirty="0" smtClean="0">
                <a:solidFill>
                  <a:srgbClr val="FF0000"/>
                </a:solidFill>
              </a:rPr>
              <a:t>底层需要比较扎实的根基，无论是应用识别，风险识别，高级威胁识别的数据都需要高度可靠，这部分比较依赖于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iNGFW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 smtClean="0"/>
              <a:t>认为</a:t>
            </a:r>
            <a:r>
              <a:rPr lang="en-US" altLang="zh-CN" dirty="0" smtClean="0"/>
              <a:t> </a:t>
            </a:r>
            <a:r>
              <a:rPr lang="zh-CN" altLang="en-US" dirty="0" smtClean="0"/>
              <a:t>智</a:t>
            </a:r>
            <a:r>
              <a:rPr lang="en-US" altLang="zh-CN" dirty="0" smtClean="0"/>
              <a:t>·</a:t>
            </a:r>
            <a:r>
              <a:rPr lang="zh-CN" altLang="en-US" dirty="0" smtClean="0"/>
              <a:t>源 颜值还是关键，</a:t>
            </a:r>
            <a:r>
              <a:rPr lang="en-US" altLang="zh-CN" dirty="0" smtClean="0"/>
              <a:t>Dashboard</a:t>
            </a:r>
            <a:r>
              <a:rPr lang="zh-CN" altLang="en-US" dirty="0" smtClean="0"/>
              <a:t>的逻辑规划，呈现方式等非常重要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安全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大数据 </a:t>
            </a:r>
            <a:r>
              <a:rPr lang="en-US" altLang="zh-CN" dirty="0" smtClean="0"/>
              <a:t>PR </a:t>
            </a:r>
            <a:r>
              <a:rPr lang="zh-CN" altLang="en-US" dirty="0" smtClean="0"/>
              <a:t>没问题，但是产品实践有可能是一个误区，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有些厂家就使用</a:t>
            </a:r>
            <a:r>
              <a:rPr lang="en-US" altLang="zh-CN" dirty="0" smtClean="0"/>
              <a:t>ELK</a:t>
            </a:r>
            <a:r>
              <a:rPr lang="zh-CN" altLang="en-US" dirty="0" smtClean="0"/>
              <a:t>来做安全</a:t>
            </a:r>
            <a:r>
              <a:rPr lang="en-US" altLang="zh-CN" dirty="0" smtClean="0"/>
              <a:t>·</a:t>
            </a:r>
            <a:r>
              <a:rPr lang="zh-CN" altLang="en-US" dirty="0" smtClean="0"/>
              <a:t>大数据（比如 瀚思）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国内倾向于对 </a:t>
            </a:r>
            <a:r>
              <a:rPr lang="zh-CN" altLang="en-US" b="1" dirty="0" smtClean="0">
                <a:solidFill>
                  <a:srgbClr val="FF0000"/>
                </a:solidFill>
              </a:rPr>
              <a:t>资产维度，用户审计 进行深度分析，成为卖点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国外产品相对注重个人隐私保护</a:t>
            </a:r>
            <a:r>
              <a:rPr lang="zh-CN" altLang="en-US" dirty="0" smtClean="0"/>
              <a:t>，侧重安全防护，即使发现失陷，也在管理端默默保驾护航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·    </a:t>
            </a:r>
            <a:r>
              <a:rPr lang="zh-CN" altLang="en-US" dirty="0" smtClean="0"/>
              <a:t>前期模块化 </a:t>
            </a:r>
            <a:r>
              <a:rPr lang="en-US" altLang="zh-CN" dirty="0" smtClean="0"/>
              <a:t>HSM &amp; HSA</a:t>
            </a:r>
            <a:r>
              <a:rPr lang="zh-CN" altLang="en-US" dirty="0" smtClean="0"/>
              <a:t>，推感知概念，</a:t>
            </a:r>
            <a:r>
              <a:rPr lang="zh-CN" altLang="en-US" b="1" dirty="0" smtClean="0">
                <a:solidFill>
                  <a:srgbClr val="FF0000"/>
                </a:solidFill>
              </a:rPr>
              <a:t>快速推出产品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后期做饱满，做精，则需要 高级安全分析师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5066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FireEye </a:t>
            </a:r>
            <a:r>
              <a:rPr lang="zh-CN" altLang="en-US" dirty="0" smtClean="0"/>
              <a:t>日志 以及</a:t>
            </a:r>
            <a:r>
              <a:rPr lang="en-US" altLang="zh-CN" dirty="0" smtClean="0"/>
              <a:t>TAP</a:t>
            </a:r>
            <a:r>
              <a:rPr lang="zh-CN" altLang="en-US" dirty="0" smtClean="0"/>
              <a:t>中的处理方式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" y="1182850"/>
            <a:ext cx="9472500" cy="5146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10326" y="2454221"/>
            <a:ext cx="3659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从已知恶意IP黑名单中，探测APT的活跃用户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10325" y="3007487"/>
            <a:ext cx="2085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识别恶意软件与</a:t>
            </a:r>
            <a:r>
              <a:rPr lang="en-US" altLang="zh-CN" sz="1400" dirty="0" smtClean="0">
                <a:solidFill>
                  <a:srgbClr val="FF0000"/>
                </a:solidFill>
              </a:rPr>
              <a:t>APT</a:t>
            </a:r>
            <a:r>
              <a:rPr lang="zh-CN" altLang="en-US" sz="1400" dirty="0" smtClean="0">
                <a:solidFill>
                  <a:srgbClr val="FF0000"/>
                </a:solidFill>
              </a:rPr>
              <a:t>行为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01837" y="3554725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识别攻击者通过邮件等方式的恶意文件，非法文件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01836" y="4058653"/>
            <a:ext cx="3114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识别内部垃圾邮件或者冗余</a:t>
            </a:r>
            <a:r>
              <a:rPr lang="en-US" altLang="zh-CN" sz="1400" dirty="0" smtClean="0">
                <a:solidFill>
                  <a:srgbClr val="FF0000"/>
                </a:solidFill>
              </a:rPr>
              <a:t>SMTP</a:t>
            </a:r>
            <a:r>
              <a:rPr lang="zh-CN" altLang="en-US" sz="1400" dirty="0" smtClean="0">
                <a:solidFill>
                  <a:srgbClr val="FF0000"/>
                </a:solidFill>
              </a:rPr>
              <a:t>日志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01835" y="4586635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内部网站的攻击行为与恶意后门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01834" y="5735372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识别软件的缺陷利用，非正常访问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03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876428"/>
            <a:ext cx="9870493" cy="5652579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19403" y="9248"/>
            <a:ext cx="10945216" cy="971480"/>
          </a:xfrm>
        </p:spPr>
        <p:txBody>
          <a:bodyPr/>
          <a:lstStyle/>
          <a:p>
            <a:r>
              <a:rPr lang="en-US" altLang="zh-CN" dirty="0" smtClean="0"/>
              <a:t>FireEye TAP Demo</a:t>
            </a:r>
            <a:r>
              <a:rPr lang="zh-CN" altLang="en-US" dirty="0"/>
              <a:t> </a:t>
            </a:r>
            <a:r>
              <a:rPr lang="en-US" altLang="zh-CN" dirty="0" smtClean="0"/>
              <a:t>Analysis – 1: Alerts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384198" y="314668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告警源比重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97437" y="1372626"/>
            <a:ext cx="5967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告警列表： 包含 风险 名称 来源 命中数 等； 第二个</a:t>
            </a:r>
            <a:r>
              <a:rPr lang="en-US" altLang="zh-CN" sz="1400" dirty="0" smtClean="0">
                <a:solidFill>
                  <a:srgbClr val="FF0000"/>
                </a:solidFill>
              </a:rPr>
              <a:t>Tab</a:t>
            </a:r>
            <a:r>
              <a:rPr lang="zh-CN" altLang="en-US" sz="1400" dirty="0" smtClean="0">
                <a:solidFill>
                  <a:srgbClr val="FF0000"/>
                </a:solidFill>
              </a:rPr>
              <a:t>页包含 打开的告警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46517" y="5554008"/>
            <a:ext cx="6260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各种事件：  可以看到 有些 是</a:t>
            </a:r>
            <a:r>
              <a:rPr lang="en-US" altLang="zh-CN" sz="1400" dirty="0" smtClean="0">
                <a:solidFill>
                  <a:srgbClr val="FF0000"/>
                </a:solidFill>
              </a:rPr>
              <a:t>Cisco </a:t>
            </a:r>
            <a:r>
              <a:rPr lang="zh-CN" altLang="en-US" sz="1400" dirty="0" smtClean="0">
                <a:solidFill>
                  <a:srgbClr val="FF0000"/>
                </a:solidFill>
              </a:rPr>
              <a:t>的，开源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Bro_http</a:t>
            </a:r>
            <a:r>
              <a:rPr lang="zh-CN" altLang="en-US" sz="1400" dirty="0">
                <a:solidFill>
                  <a:srgbClr val="FF0000"/>
                </a:solidFill>
              </a:rPr>
              <a:t>事件</a:t>
            </a:r>
            <a:r>
              <a:rPr lang="zh-CN" altLang="en-US" sz="1400" dirty="0" smtClean="0">
                <a:solidFill>
                  <a:srgbClr val="FF0000"/>
                </a:solidFill>
              </a:rPr>
              <a:t>，还有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fireEye</a:t>
            </a:r>
            <a:r>
              <a:rPr lang="zh-CN" altLang="en-US" sz="1400" dirty="0" smtClean="0">
                <a:solidFill>
                  <a:srgbClr val="FF0000"/>
                </a:solidFill>
              </a:rPr>
              <a:t>自己的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3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FireEye Demo Analysis – 2 : Full-Context Index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22" y="1334388"/>
            <a:ext cx="8880774" cy="50358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40816" y="168334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全文检索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95289" y="399436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每</a:t>
            </a:r>
            <a:r>
              <a:rPr lang="zh-CN" altLang="en-US" sz="1400" dirty="0" smtClean="0">
                <a:solidFill>
                  <a:srgbClr val="FF0000"/>
                </a:solidFill>
              </a:rPr>
              <a:t>一片数据的字段都比较丰富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805344" y="3204839"/>
            <a:ext cx="33745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951871" y="2720232"/>
            <a:ext cx="3592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目的</a:t>
            </a:r>
            <a:r>
              <a:rPr lang="en-US" altLang="zh-CN" sz="1400" dirty="0" smtClean="0">
                <a:solidFill>
                  <a:srgbClr val="FF0000"/>
                </a:solidFill>
              </a:rPr>
              <a:t>IP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的域名解析，</a:t>
            </a:r>
            <a:r>
              <a:rPr lang="en-US" altLang="zh-CN" sz="1400" dirty="0" smtClean="0">
                <a:solidFill>
                  <a:srgbClr val="FF0000"/>
                </a:solidFill>
              </a:rPr>
              <a:t>IP</a:t>
            </a:r>
            <a:r>
              <a:rPr lang="zh-CN" altLang="en-US" sz="1400" dirty="0" smtClean="0">
                <a:solidFill>
                  <a:srgbClr val="FF0000"/>
                </a:solidFill>
              </a:rPr>
              <a:t>地址所在 全球经纬度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343" y="3467085"/>
            <a:ext cx="8580160" cy="335614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30122" y="377107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过滤器与分类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FireEye Demo Analysis -3 : Rules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75" y="1197446"/>
            <a:ext cx="9631246" cy="55181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53049" y="2482335"/>
            <a:ext cx="76805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分析规则： 这个</a:t>
            </a:r>
            <a:r>
              <a:rPr lang="en-US" altLang="zh-CN" sz="1400" dirty="0" smtClean="0">
                <a:solidFill>
                  <a:srgbClr val="FF0000"/>
                </a:solidFill>
              </a:rPr>
              <a:t>Rules</a:t>
            </a:r>
            <a:r>
              <a:rPr lang="zh-CN" altLang="en-US" sz="1400" dirty="0" smtClean="0">
                <a:solidFill>
                  <a:srgbClr val="FF0000"/>
                </a:solidFill>
              </a:rPr>
              <a:t>规则技术气息比较重，如果初看有点像 我们的特征库，尤其是</a:t>
            </a:r>
            <a:r>
              <a:rPr lang="en-US" altLang="zh-CN" sz="1400" dirty="0" smtClean="0">
                <a:solidFill>
                  <a:srgbClr val="FF0000"/>
                </a:solidFill>
              </a:rPr>
              <a:t>AV</a:t>
            </a:r>
            <a:r>
              <a:rPr lang="zh-CN" altLang="en-US" sz="1400" dirty="0" smtClean="0">
                <a:solidFill>
                  <a:srgbClr val="FF0000"/>
                </a:solidFill>
              </a:rPr>
              <a:t>特征库。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                       </a:t>
            </a:r>
            <a:r>
              <a:rPr lang="zh-CN" altLang="en-US" sz="1400" dirty="0" smtClean="0">
                <a:solidFill>
                  <a:srgbClr val="FF0000"/>
                </a:solidFill>
              </a:rPr>
              <a:t>厂商宣传有 </a:t>
            </a:r>
            <a:r>
              <a:rPr lang="en-US" altLang="zh-CN" sz="1400" dirty="0" smtClean="0">
                <a:solidFill>
                  <a:srgbClr val="FF0000"/>
                </a:solidFill>
              </a:rPr>
              <a:t>Millions of Rules</a:t>
            </a:r>
            <a:r>
              <a:rPr lang="zh-CN" altLang="en-US" sz="1400" dirty="0" smtClean="0">
                <a:solidFill>
                  <a:srgbClr val="FF0000"/>
                </a:solidFill>
              </a:rPr>
              <a:t>，但让客户只导入或者应用关联性比较大的规则。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                        </a:t>
            </a:r>
            <a:r>
              <a:rPr lang="zh-CN" altLang="en-US" sz="1400" dirty="0" smtClean="0">
                <a:solidFill>
                  <a:srgbClr val="FF0000"/>
                </a:solidFill>
              </a:rPr>
              <a:t>比较神秘，官方点说，应该是</a:t>
            </a:r>
            <a:r>
              <a:rPr lang="en-US" altLang="zh-CN" sz="1400" dirty="0" smtClean="0">
                <a:solidFill>
                  <a:srgbClr val="FF0000"/>
                </a:solidFill>
              </a:rPr>
              <a:t>FireEye</a:t>
            </a:r>
            <a:r>
              <a:rPr lang="zh-CN" altLang="en-US" sz="1400" dirty="0" smtClean="0">
                <a:solidFill>
                  <a:srgbClr val="FF0000"/>
                </a:solidFill>
              </a:rPr>
              <a:t>的核心技术吧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9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19403" y="9248"/>
            <a:ext cx="10945216" cy="971480"/>
          </a:xfrm>
        </p:spPr>
        <p:txBody>
          <a:bodyPr/>
          <a:lstStyle/>
          <a:p>
            <a:r>
              <a:rPr lang="en-US" altLang="zh-CN" dirty="0" smtClean="0"/>
              <a:t>FireEye Demo Analysis – 4 : APT Level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9" y="980728"/>
            <a:ext cx="8001097" cy="4570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11" y="2130640"/>
            <a:ext cx="7904430" cy="46098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15375" y="3174793"/>
            <a:ext cx="560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APT3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41825" y="1644431"/>
            <a:ext cx="3981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基于攻击上下文的告警 </a:t>
            </a:r>
            <a:r>
              <a:rPr lang="en-US" altLang="zh-CN" sz="1400" dirty="0" smtClean="0">
                <a:solidFill>
                  <a:srgbClr val="FF0000"/>
                </a:solidFill>
              </a:rPr>
              <a:t>response </a:t>
            </a:r>
            <a:r>
              <a:rPr lang="zh-CN" altLang="en-US" sz="1400" dirty="0" smtClean="0">
                <a:solidFill>
                  <a:srgbClr val="FF0000"/>
                </a:solidFill>
              </a:rPr>
              <a:t>页，内容比较多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6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FireEye Demo Analysis -5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Search based on </a:t>
            </a:r>
            <a:r>
              <a:rPr lang="en-US" altLang="zh-CN" dirty="0" err="1" smtClean="0"/>
              <a:t>args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46" y="980728"/>
            <a:ext cx="10794929" cy="5629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27068" y="3035284"/>
            <a:ext cx="7035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这</a:t>
            </a:r>
            <a:r>
              <a:rPr lang="zh-CN" altLang="en-US" sz="1400" dirty="0" smtClean="0">
                <a:solidFill>
                  <a:srgbClr val="FF0000"/>
                </a:solidFill>
              </a:rPr>
              <a:t>一页没有特别看懂，我猜测是 如果管理员对 最近的某一种安全攻击的</a:t>
            </a:r>
            <a:r>
              <a:rPr lang="en-US" altLang="zh-CN" sz="1400" dirty="0" smtClean="0">
                <a:solidFill>
                  <a:srgbClr val="FF0000"/>
                </a:solidFill>
              </a:rPr>
              <a:t>POC</a:t>
            </a:r>
            <a:r>
              <a:rPr lang="zh-CN" altLang="en-US" sz="1400" dirty="0" smtClean="0">
                <a:solidFill>
                  <a:srgbClr val="FF0000"/>
                </a:solidFill>
              </a:rPr>
              <a:t>比较清楚，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也可以尝试从 </a:t>
            </a:r>
            <a:r>
              <a:rPr lang="en-US" altLang="zh-CN" sz="1400" dirty="0" smtClean="0">
                <a:solidFill>
                  <a:srgbClr val="FF0000"/>
                </a:solidFill>
              </a:rPr>
              <a:t>TAP </a:t>
            </a:r>
            <a:r>
              <a:rPr lang="zh-CN" altLang="en-US" sz="1400" dirty="0" smtClean="0">
                <a:solidFill>
                  <a:srgbClr val="FF0000"/>
                </a:solidFill>
              </a:rPr>
              <a:t>里面，检索 </a:t>
            </a:r>
            <a:r>
              <a:rPr lang="en-US" altLang="zh-CN" sz="1400" dirty="0" smtClean="0">
                <a:solidFill>
                  <a:srgbClr val="FF0000"/>
                </a:solidFill>
              </a:rPr>
              <a:t>POC </a:t>
            </a:r>
            <a:r>
              <a:rPr lang="zh-CN" altLang="en-US" sz="1400" dirty="0" smtClean="0">
                <a:solidFill>
                  <a:srgbClr val="FF0000"/>
                </a:solidFill>
              </a:rPr>
              <a:t>的参数，反向查找 攻击日志 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FireEye TAP Summarize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10" y="980728"/>
            <a:ext cx="10923809" cy="56095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0810" y="176280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智能威胁也是点滴从前线积累，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形成全局规则库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2954" y="1762809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上下文</a:t>
            </a:r>
            <a:r>
              <a:rPr lang="en-US" altLang="zh-CN" sz="1400" dirty="0" smtClean="0">
                <a:solidFill>
                  <a:srgbClr val="FF0000"/>
                </a:solidFill>
              </a:rPr>
              <a:t>: </a:t>
            </a:r>
            <a:r>
              <a:rPr lang="zh-CN" altLang="en-US" sz="1400" dirty="0" smtClean="0">
                <a:solidFill>
                  <a:srgbClr val="FF0000"/>
                </a:solidFill>
              </a:rPr>
              <a:t>任何指纹提示与数据收集。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              任何系统的分级告警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29486" y="1917008"/>
            <a:ext cx="2932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弱化</a:t>
            </a:r>
            <a:r>
              <a:rPr lang="en-US" altLang="zh-CN" sz="1400" dirty="0" smtClean="0">
                <a:solidFill>
                  <a:srgbClr val="FF0000"/>
                </a:solidFill>
              </a:rPr>
              <a:t>agent</a:t>
            </a:r>
            <a:r>
              <a:rPr lang="zh-CN" altLang="en-US" sz="1400" dirty="0" smtClean="0">
                <a:solidFill>
                  <a:srgbClr val="FF0000"/>
                </a:solidFill>
              </a:rPr>
              <a:t>，减少部署成本与复杂度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88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ne">
  <a:themeElements>
    <a:clrScheme name="color 03">
      <a:dk1>
        <a:srgbClr val="000000"/>
      </a:dk1>
      <a:lt1>
        <a:srgbClr val="FFFFFF"/>
      </a:lt1>
      <a:dk2>
        <a:srgbClr val="445E7A"/>
      </a:dk2>
      <a:lt2>
        <a:srgbClr val="DDDDDD"/>
      </a:lt2>
      <a:accent1>
        <a:srgbClr val="3468A6"/>
      </a:accent1>
      <a:accent2>
        <a:srgbClr val="E49D1C"/>
      </a:accent2>
      <a:accent3>
        <a:srgbClr val="B0B6BE"/>
      </a:accent3>
      <a:accent4>
        <a:srgbClr val="DADADA"/>
      </a:accent4>
      <a:accent5>
        <a:srgbClr val="AEB9D0"/>
      </a:accent5>
      <a:accent6>
        <a:srgbClr val="CF8E18"/>
      </a:accent6>
      <a:hlink>
        <a:srgbClr val="4EA5B6"/>
      </a:hlink>
      <a:folHlink>
        <a:srgbClr val="E2583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one" id="{DEA2FAF5-E60A-4CC1-ADBE-BF8239407D62}" vid="{A8487178-48D5-4786-BC47-9FA0342E1A5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Stone</Template>
  <TotalTime>459</TotalTime>
  <Words>1345</Words>
  <Application>Microsoft Office PowerPoint</Application>
  <PresentationFormat>宽屏</PresentationFormat>
  <Paragraphs>225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宋体</vt:lpstr>
      <vt:lpstr>微软雅黑</vt:lpstr>
      <vt:lpstr>Arial</vt:lpstr>
      <vt:lpstr>Calibri</vt:lpstr>
      <vt:lpstr>Stone</vt:lpstr>
      <vt:lpstr>Global  Competition Resources</vt:lpstr>
      <vt:lpstr>FireEye TAP ( Threaten Analytics Platform )</vt:lpstr>
      <vt:lpstr>FireEye 日志 以及TAP中的处理方式</vt:lpstr>
      <vt:lpstr>FireEye TAP Demo Analysis – 1: Alerts</vt:lpstr>
      <vt:lpstr>FireEye Demo Analysis – 2 : Full-Context Index</vt:lpstr>
      <vt:lpstr>FireEye Demo Analysis -3 : Rules</vt:lpstr>
      <vt:lpstr>FireEye Demo Analysis – 4 : APT Level</vt:lpstr>
      <vt:lpstr>FireEye Demo Analysis -5 ： Search based on args</vt:lpstr>
      <vt:lpstr>FireEye TAP Summarize</vt:lpstr>
      <vt:lpstr>FireEye Cyber Threaten Map</vt:lpstr>
      <vt:lpstr>Juniper Networks</vt:lpstr>
      <vt:lpstr>Juniper Space Security Director</vt:lpstr>
      <vt:lpstr>Juniper Space Security Director 1 - Dashboard</vt:lpstr>
      <vt:lpstr>Juniper Space Security Director 2 – Threaten Map</vt:lpstr>
      <vt:lpstr>Juniper Space Security Director 3 – Monitoring</vt:lpstr>
      <vt:lpstr>Juniper Space Security Director 4 – Application</vt:lpstr>
      <vt:lpstr>Juniper Sky ATP ( Advanced Threaten Prevention )</vt:lpstr>
      <vt:lpstr>Juniper Sky ATP -1 Dashboard</vt:lpstr>
      <vt:lpstr>Juniper Sky ATP -2 Email - SMTP </vt:lpstr>
      <vt:lpstr>Juniper Sky ATP -3 C&amp;C Server</vt:lpstr>
      <vt:lpstr>Juniper Sky ATP -4 Infected Hosts</vt:lpstr>
      <vt:lpstr>Juniper Sky ATP -5 HTTP File Download</vt:lpstr>
      <vt:lpstr>Summary</vt:lpstr>
      <vt:lpstr>How to learn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 Competition Resources</dc:title>
  <dc:creator>王伯伦</dc:creator>
  <cp:lastModifiedBy>王伯伦</cp:lastModifiedBy>
  <cp:revision>31</cp:revision>
  <dcterms:created xsi:type="dcterms:W3CDTF">2018-04-09T13:18:43Z</dcterms:created>
  <dcterms:modified xsi:type="dcterms:W3CDTF">2018-04-11T08:45:52Z</dcterms:modified>
</cp:coreProperties>
</file>